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notesMasterIdLst>
    <p:notesMasterId r:id="rId16"/>
  </p:notesMasterIdLst>
  <p:sldIdLst>
    <p:sldId id="256" r:id="rId3"/>
    <p:sldId id="257" r:id="rId4"/>
    <p:sldId id="269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70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40E78-8B4C-40A4-93BE-2E433EA73E9D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57B50-A42D-425F-9ECE-C17B43FF8F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86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5A16D9-CF52-440B-A4DD-0C4AE7BF28A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91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Ritaglio-manifesto IV Seminario Ambien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1"/>
            <a:ext cx="1171363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4078818" y="188914"/>
            <a:ext cx="3649133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12" descr="Nuovo Logo 6 color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434" y="260351"/>
            <a:ext cx="3266017" cy="1698625"/>
          </a:xfrm>
          <a:prstGeom prst="rect">
            <a:avLst/>
          </a:prstGeom>
          <a:noFill/>
          <a:ln w="9525">
            <a:solidFill>
              <a:srgbClr val="25B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284" y="227647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effectLst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>
                <a:solidFill>
                  <a:srgbClr val="FFFFFF"/>
                </a:solidFill>
              </a:rPr>
              <a:t>Taranto, 21 maggio 2010</a:t>
            </a:r>
            <a:endParaRPr lang="it-IT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effectLst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>
                <a:solidFill>
                  <a:srgbClr val="FFFFFF"/>
                </a:solidFill>
              </a:rPr>
              <a:t>ARPA Puglia - Direzione Scientifica</a:t>
            </a:r>
            <a:endParaRPr lang="it-IT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59F0D74-0080-4801-B848-B00DCC6B2897}" type="slidenum">
              <a:rPr lang="it-IT" altLang="it-IT" smtClean="0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80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6025929-39D9-4B45-A1CB-72A8EB634D83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8994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3934AC5-36D4-44DD-A62A-8D34307CF52E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44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1" y="2565401"/>
            <a:ext cx="5425017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37818" y="2565401"/>
            <a:ext cx="5427133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7EEB246-29DC-4DA8-AF86-B763BB045EB1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1295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A5E863F-E4C7-43A6-8798-151F47FA9D8B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6310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86C98B7-1B18-49E1-A7B9-0E1E8F66AF24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967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DD34692-A12E-4FE8-B9FA-3A338E1C3F67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3528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7C34EF9-163F-4892-953C-9896D9CB3E65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1140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54A2C6-EB60-4B9D-8C0A-DB4D70C07AFA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2386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6DA053E-AAF7-466D-9ADD-7F4A0239335F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9644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02700" y="1268413"/>
            <a:ext cx="2762251" cy="48577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1" y="1268413"/>
            <a:ext cx="8089900" cy="48577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79E84B7-9280-45C9-98DF-A6AFDBBD39D1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938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Ritaglio2-manifesto IV Seminario Ambien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23484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268413"/>
            <a:ext cx="110405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2565401"/>
            <a:ext cx="11055351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0"/>
            <a:r>
              <a:rPr lang="it-IT" altLang="it-IT" smtClean="0"/>
              <a:t>Secondo livello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417" y="6518276"/>
            <a:ext cx="307128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Taranto, 21 maggio 2010</a:t>
            </a: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8318" y="6497638"/>
            <a:ext cx="5185833" cy="36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/>
              <a:t>ARPA Puglia - Direzione Scientifica</a:t>
            </a: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69400" y="6518276"/>
            <a:ext cx="28448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CC00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8E58A64-6460-459E-B467-1124999837D2}" type="slidenum">
              <a:rPr lang="it-IT" altLang="it-IT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  <p:pic>
        <p:nvPicPr>
          <p:cNvPr id="1032" name="Picture 8" descr="Nuovo Logo 6 colori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267" y="188914"/>
            <a:ext cx="1344084" cy="7207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102784" y="188914"/>
            <a:ext cx="4222749" cy="8248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“LA TUTELA DELLE ACQUE: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STATO ATTUALE  E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PROSPETTIVE FUTURE”</a:t>
            </a:r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6959601" y="188913"/>
            <a:ext cx="4897967" cy="5663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“AGENZIA REGIONALE PER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LA PREVENZIONE E PROTEZIONE DELL’AMBIENTE ”</a:t>
            </a:r>
          </a:p>
        </p:txBody>
      </p:sp>
    </p:spTree>
    <p:extLst>
      <p:ext uri="{BB962C8B-B14F-4D97-AF65-F5344CB8AC3E}">
        <p14:creationId xmlns:p14="http://schemas.microsoft.com/office/powerpoint/2010/main" val="158783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534988" indent="-173038" algn="l" rtl="0" eaLnBrk="0" fontAlgn="base" hangingPunct="0">
        <a:spcBef>
          <a:spcPct val="20000"/>
        </a:spcBef>
        <a:spcAft>
          <a:spcPct val="0"/>
        </a:spcAft>
        <a:defRPr sz="2800" b="1" i="1">
          <a:solidFill>
            <a:schemeClr val="bg1"/>
          </a:solidFill>
          <a:latin typeface="+mn-lt"/>
        </a:defRPr>
      </a:lvl2pPr>
      <a:lvl3pPr marL="1150938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24598" y="555476"/>
            <a:ext cx="9332008" cy="2658022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VALORE DEI</a:t>
            </a:r>
            <a:br>
              <a:rPr lang="it-IT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 </a:t>
            </a:r>
            <a:r>
              <a:rPr lang="it-IT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ECOSISTEMICI</a:t>
            </a:r>
            <a:br>
              <a:rPr lang="it-IT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SUOLO </a:t>
            </a:r>
            <a:endParaRPr lang="it-IT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8872" y="4478276"/>
            <a:ext cx="10325292" cy="1126283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</a:rPr>
              <a:t>Massimo Blonda</a:t>
            </a:r>
          </a:p>
          <a:p>
            <a:pPr algn="ctr"/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</a:rPr>
              <a:t>Biologo Ricercatore CNR</a:t>
            </a:r>
            <a:endParaRPr lang="it-IT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81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6951" y="198792"/>
            <a:ext cx="10442960" cy="104889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Valori economici </a:t>
            </a:r>
            <a:r>
              <a:rPr lang="it-IT" b="1" dirty="0"/>
              <a:t>(in Euro) specifici </a:t>
            </a:r>
            <a:r>
              <a:rPr lang="it-IT" b="1" dirty="0" smtClean="0"/>
              <a:t>per ettaro </a:t>
            </a:r>
            <a:r>
              <a:rPr lang="it-IT" b="1" dirty="0" smtClean="0"/>
              <a:t>l’anno</a:t>
            </a:r>
            <a:br>
              <a:rPr lang="it-IT" b="1" dirty="0" smtClean="0"/>
            </a:br>
            <a:r>
              <a:rPr lang="it-IT" b="1" dirty="0"/>
              <a:t> </a:t>
            </a:r>
            <a:r>
              <a:rPr lang="it-IT" b="1" dirty="0" smtClean="0"/>
              <a:t>          </a:t>
            </a:r>
            <a:r>
              <a:rPr lang="it-IT" sz="2000" b="1" dirty="0" smtClean="0"/>
              <a:t>prima metodica semplificata</a:t>
            </a:r>
            <a:endParaRPr lang="it-IT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803330"/>
              </p:ext>
            </p:extLst>
          </p:nvPr>
        </p:nvGraphicFramePr>
        <p:xfrm>
          <a:off x="1774460" y="1840523"/>
          <a:ext cx="8745414" cy="451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902">
                  <a:extLst>
                    <a:ext uri="{9D8B030D-6E8A-4147-A177-3AD203B41FA5}">
                      <a16:colId xmlns:a16="http://schemas.microsoft.com/office/drawing/2014/main" val="2278445817"/>
                    </a:ext>
                  </a:extLst>
                </a:gridCol>
                <a:gridCol w="2642073">
                  <a:extLst>
                    <a:ext uri="{9D8B030D-6E8A-4147-A177-3AD203B41FA5}">
                      <a16:colId xmlns:a16="http://schemas.microsoft.com/office/drawing/2014/main" val="3195168329"/>
                    </a:ext>
                  </a:extLst>
                </a:gridCol>
                <a:gridCol w="4435439">
                  <a:extLst>
                    <a:ext uri="{9D8B030D-6E8A-4147-A177-3AD203B41FA5}">
                      <a16:colId xmlns:a16="http://schemas.microsoft.com/office/drawing/2014/main" val="1367803782"/>
                    </a:ext>
                  </a:extLst>
                </a:gridCol>
              </a:tblGrid>
              <a:tr h="1805353">
                <a:tc>
                  <a:txBody>
                    <a:bodyPr/>
                    <a:lstStyle/>
                    <a:p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valore totale</a:t>
                      </a:r>
                      <a:endParaRPr lang="it-IT" sz="2800" u="sng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solo regime idrologico</a:t>
                      </a:r>
                      <a:endParaRPr lang="it-IT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23923"/>
                  </a:ext>
                </a:extLst>
              </a:tr>
              <a:tr h="902677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minimo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dirty="0" smtClean="0">
                          <a:solidFill>
                            <a:srgbClr val="0070C0"/>
                          </a:solidFill>
                        </a:rPr>
                        <a:t>  65.261</a:t>
                      </a:r>
                      <a:endParaRPr lang="it-IT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59.496</a:t>
                      </a:r>
                      <a:endParaRPr lang="it-IT" sz="4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299801"/>
                  </a:ext>
                </a:extLst>
              </a:tr>
              <a:tr h="902677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medio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75.881</a:t>
                      </a:r>
                      <a:endParaRPr lang="it-IT" sz="40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64.413</a:t>
                      </a:r>
                      <a:endParaRPr lang="it-IT" sz="4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820571"/>
                  </a:ext>
                </a:extLst>
              </a:tr>
              <a:tr h="902677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massimo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86.502</a:t>
                      </a:r>
                      <a:endParaRPr lang="it-IT" sz="40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69.332</a:t>
                      </a:r>
                      <a:endParaRPr lang="it-IT" sz="4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391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70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6950" y="198792"/>
            <a:ext cx="10853157" cy="89704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Valori </a:t>
            </a:r>
            <a:r>
              <a:rPr lang="it-IT" b="1" dirty="0" smtClean="0"/>
              <a:t>economici </a:t>
            </a:r>
            <a:r>
              <a:rPr lang="it-IT" b="1" dirty="0"/>
              <a:t>(in Euro) specifici </a:t>
            </a:r>
            <a:r>
              <a:rPr lang="it-IT" b="1" dirty="0" smtClean="0"/>
              <a:t>per ettaro </a:t>
            </a:r>
            <a:r>
              <a:rPr lang="it-IT" b="1" dirty="0" smtClean="0"/>
              <a:t>l’anno </a:t>
            </a:r>
            <a:br>
              <a:rPr lang="it-IT" b="1" dirty="0" smtClean="0"/>
            </a:br>
            <a:r>
              <a:rPr lang="it-IT" sz="2200" b="1" dirty="0" smtClean="0"/>
              <a:t>seconda</a:t>
            </a:r>
            <a:r>
              <a:rPr lang="it-IT" sz="2200" b="1" dirty="0" smtClean="0"/>
              <a:t> </a:t>
            </a:r>
            <a:r>
              <a:rPr lang="it-IT" sz="2200" b="1" dirty="0"/>
              <a:t>metodica semplificata</a:t>
            </a:r>
            <a:endParaRPr lang="it-IT" sz="22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427720"/>
              </p:ext>
            </p:extLst>
          </p:nvPr>
        </p:nvGraphicFramePr>
        <p:xfrm>
          <a:off x="1774460" y="1840523"/>
          <a:ext cx="8745414" cy="451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902">
                  <a:extLst>
                    <a:ext uri="{9D8B030D-6E8A-4147-A177-3AD203B41FA5}">
                      <a16:colId xmlns:a16="http://schemas.microsoft.com/office/drawing/2014/main" val="2278445817"/>
                    </a:ext>
                  </a:extLst>
                </a:gridCol>
                <a:gridCol w="2642073">
                  <a:extLst>
                    <a:ext uri="{9D8B030D-6E8A-4147-A177-3AD203B41FA5}">
                      <a16:colId xmlns:a16="http://schemas.microsoft.com/office/drawing/2014/main" val="3195168329"/>
                    </a:ext>
                  </a:extLst>
                </a:gridCol>
                <a:gridCol w="4435439">
                  <a:extLst>
                    <a:ext uri="{9D8B030D-6E8A-4147-A177-3AD203B41FA5}">
                      <a16:colId xmlns:a16="http://schemas.microsoft.com/office/drawing/2014/main" val="1367803782"/>
                    </a:ext>
                  </a:extLst>
                </a:gridCol>
              </a:tblGrid>
              <a:tr h="1805353">
                <a:tc>
                  <a:txBody>
                    <a:bodyPr/>
                    <a:lstStyle/>
                    <a:p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valore totale</a:t>
                      </a:r>
                      <a:endParaRPr lang="it-IT" sz="2800" u="sng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solo regime idrologico</a:t>
                      </a:r>
                      <a:endParaRPr lang="it-IT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23923"/>
                  </a:ext>
                </a:extLst>
              </a:tr>
              <a:tr h="902677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minimo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it-IT" sz="4000" b="1" dirty="0" smtClean="0">
                          <a:solidFill>
                            <a:srgbClr val="0070C0"/>
                          </a:solidFill>
                        </a:rPr>
                        <a:t>  94.999</a:t>
                      </a:r>
                      <a:endParaRPr lang="it-IT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it-IT" sz="4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86.607</a:t>
                      </a:r>
                      <a:endParaRPr lang="it-IT" sz="4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299801"/>
                  </a:ext>
                </a:extLst>
              </a:tr>
              <a:tr h="902677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medio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40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117.380</a:t>
                      </a:r>
                      <a:endParaRPr lang="it-IT" sz="40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it-IT" sz="4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99.313</a:t>
                      </a:r>
                      <a:endParaRPr lang="it-IT" sz="4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820571"/>
                  </a:ext>
                </a:extLst>
              </a:tr>
              <a:tr h="902677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massimo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40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40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139.762</a:t>
                      </a:r>
                      <a:endParaRPr lang="it-IT" sz="40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it-IT" sz="4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112.020</a:t>
                      </a:r>
                      <a:endParaRPr lang="it-IT" sz="4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391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35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6968" y="295864"/>
            <a:ext cx="10583111" cy="1204690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solidFill>
                  <a:srgbClr val="00B050"/>
                </a:solidFill>
              </a:rPr>
              <a:t>E per la Puglia? </a:t>
            </a:r>
            <a:r>
              <a:rPr lang="it-IT" sz="2000" b="1" dirty="0" smtClean="0"/>
              <a:t>(Valori in </a:t>
            </a:r>
            <a:r>
              <a:rPr lang="it-IT" sz="2000" b="1" dirty="0" smtClean="0"/>
              <a:t>Euro prima metodica)</a:t>
            </a:r>
            <a:r>
              <a:rPr lang="it-IT" b="1" dirty="0" smtClean="0"/>
              <a:t> </a:t>
            </a:r>
            <a:endParaRPr lang="it-IT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519751"/>
              </p:ext>
            </p:extLst>
          </p:nvPr>
        </p:nvGraphicFramePr>
        <p:xfrm>
          <a:off x="589660" y="1723293"/>
          <a:ext cx="11480419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931">
                  <a:extLst>
                    <a:ext uri="{9D8B030D-6E8A-4147-A177-3AD203B41FA5}">
                      <a16:colId xmlns:a16="http://schemas.microsoft.com/office/drawing/2014/main" val="1373393519"/>
                    </a:ext>
                  </a:extLst>
                </a:gridCol>
                <a:gridCol w="1881293">
                  <a:extLst>
                    <a:ext uri="{9D8B030D-6E8A-4147-A177-3AD203B41FA5}">
                      <a16:colId xmlns:a16="http://schemas.microsoft.com/office/drawing/2014/main" val="2909876329"/>
                    </a:ext>
                  </a:extLst>
                </a:gridCol>
                <a:gridCol w="1835773">
                  <a:extLst>
                    <a:ext uri="{9D8B030D-6E8A-4147-A177-3AD203B41FA5}">
                      <a16:colId xmlns:a16="http://schemas.microsoft.com/office/drawing/2014/main" val="3472460977"/>
                    </a:ext>
                  </a:extLst>
                </a:gridCol>
                <a:gridCol w="1528354">
                  <a:extLst>
                    <a:ext uri="{9D8B030D-6E8A-4147-A177-3AD203B41FA5}">
                      <a16:colId xmlns:a16="http://schemas.microsoft.com/office/drawing/2014/main" val="1273756823"/>
                    </a:ext>
                  </a:extLst>
                </a:gridCol>
                <a:gridCol w="2338252">
                  <a:extLst>
                    <a:ext uri="{9D8B030D-6E8A-4147-A177-3AD203B41FA5}">
                      <a16:colId xmlns:a16="http://schemas.microsoft.com/office/drawing/2014/main" val="1108572069"/>
                    </a:ext>
                  </a:extLst>
                </a:gridCol>
                <a:gridCol w="2455816">
                  <a:extLst>
                    <a:ext uri="{9D8B030D-6E8A-4147-A177-3AD203B41FA5}">
                      <a16:colId xmlns:a16="http://schemas.microsoft.com/office/drawing/2014/main" val="3785194024"/>
                    </a:ext>
                  </a:extLst>
                </a:gridCol>
              </a:tblGrid>
              <a:tr h="107266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Consumo 2017-2018</a:t>
                      </a: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Valore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totale</a:t>
                      </a:r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medio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Valore totale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medio solo regime idrologico</a:t>
                      </a:r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Valore medio per ettaro </a:t>
                      </a: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solo regime idrologico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Valore 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procapite</a:t>
                      </a:r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totale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medio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Valore 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procapite</a:t>
                      </a:r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medio solo regime 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iodrologico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106405"/>
                  </a:ext>
                </a:extLst>
              </a:tr>
              <a:tr h="107266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  425    ha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</a:p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32.249.425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2400" b="1" dirty="0" smtClean="0">
                          <a:solidFill>
                            <a:srgbClr val="0070C0"/>
                          </a:solidFill>
                        </a:rPr>
                        <a:t> 27.375.525</a:t>
                      </a:r>
                      <a:endParaRPr lang="it-IT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</a:t>
                      </a:r>
                    </a:p>
                    <a:p>
                      <a:r>
                        <a:rPr lang="it-IT" sz="2400" b="1" baseline="0" dirty="0" smtClean="0">
                          <a:solidFill>
                            <a:srgbClr val="0070C0"/>
                          </a:solidFill>
                        </a:rPr>
                        <a:t>   </a:t>
                      </a:r>
                      <a:r>
                        <a:rPr lang="it-IT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64.413</a:t>
                      </a:r>
                      <a:endParaRPr lang="it-IT" sz="24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                        </a:t>
                      </a:r>
                      <a:r>
                        <a:rPr lang="it-IT" sz="2400" b="1" dirty="0" smtClean="0">
                          <a:solidFill>
                            <a:srgbClr val="7030A0"/>
                          </a:solidFill>
                        </a:rPr>
                        <a:t>7,97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sz="2000" b="1" dirty="0" err="1" smtClean="0">
                          <a:solidFill>
                            <a:schemeClr val="tx1"/>
                          </a:solidFill>
                        </a:rPr>
                        <a:t>Fam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 da 4:  </a:t>
                      </a:r>
                      <a:r>
                        <a:rPr lang="it-IT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31,88</a:t>
                      </a:r>
                      <a:endParaRPr lang="it-IT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                     </a:t>
                      </a:r>
                      <a:r>
                        <a:rPr lang="it-IT" sz="2400" b="1" dirty="0" smtClean="0">
                          <a:solidFill>
                            <a:srgbClr val="7030A0"/>
                          </a:solidFill>
                        </a:rPr>
                        <a:t>6,76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</a:t>
                      </a:r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da 4:   27,04</a:t>
                      </a:r>
                      <a:endParaRPr lang="it-IT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287224"/>
                  </a:ext>
                </a:extLst>
              </a:tr>
            </a:tbl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820614" y="5008540"/>
            <a:ext cx="11043139" cy="161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 smtClean="0"/>
              <a:t>Ricordare: la perdita dura per sempre e si paga </a:t>
            </a:r>
          </a:p>
          <a:p>
            <a:r>
              <a:rPr lang="it-IT" b="1" dirty="0" smtClean="0"/>
              <a:t>                          </a:t>
            </a:r>
            <a:r>
              <a:rPr lang="it-IT" sz="5500" b="1" dirty="0" smtClean="0">
                <a:solidFill>
                  <a:srgbClr val="FF0000"/>
                </a:solidFill>
              </a:rPr>
              <a:t>ogni anno! </a:t>
            </a:r>
            <a:endParaRPr lang="it-IT" sz="5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13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11234" y="649747"/>
            <a:ext cx="8203475" cy="1280890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Un caso al contrario: </a:t>
            </a:r>
            <a:r>
              <a:rPr lang="it-IT" b="1" dirty="0" err="1" smtClean="0">
                <a:solidFill>
                  <a:schemeClr val="accent6">
                    <a:lumMod val="50000"/>
                  </a:schemeClr>
                </a:solidFill>
              </a:rPr>
              <a:t>Ortodomingo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(valori in Euro per anno)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495415"/>
              </p:ext>
            </p:extLst>
          </p:nvPr>
        </p:nvGraphicFramePr>
        <p:xfrm>
          <a:off x="658027" y="1930637"/>
          <a:ext cx="11194989" cy="389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601">
                  <a:extLst>
                    <a:ext uri="{9D8B030D-6E8A-4147-A177-3AD203B41FA5}">
                      <a16:colId xmlns:a16="http://schemas.microsoft.com/office/drawing/2014/main" val="350213608"/>
                    </a:ext>
                  </a:extLst>
                </a:gridCol>
                <a:gridCol w="2110811">
                  <a:extLst>
                    <a:ext uri="{9D8B030D-6E8A-4147-A177-3AD203B41FA5}">
                      <a16:colId xmlns:a16="http://schemas.microsoft.com/office/drawing/2014/main" val="3659942210"/>
                    </a:ext>
                  </a:extLst>
                </a:gridCol>
                <a:gridCol w="1734796">
                  <a:extLst>
                    <a:ext uri="{9D8B030D-6E8A-4147-A177-3AD203B41FA5}">
                      <a16:colId xmlns:a16="http://schemas.microsoft.com/office/drawing/2014/main" val="468764128"/>
                    </a:ext>
                  </a:extLst>
                </a:gridCol>
                <a:gridCol w="1580972">
                  <a:extLst>
                    <a:ext uri="{9D8B030D-6E8A-4147-A177-3AD203B41FA5}">
                      <a16:colId xmlns:a16="http://schemas.microsoft.com/office/drawing/2014/main" val="3590222750"/>
                    </a:ext>
                  </a:extLst>
                </a:gridCol>
                <a:gridCol w="1478423">
                  <a:extLst>
                    <a:ext uri="{9D8B030D-6E8A-4147-A177-3AD203B41FA5}">
                      <a16:colId xmlns:a16="http://schemas.microsoft.com/office/drawing/2014/main" val="1578509154"/>
                    </a:ext>
                  </a:extLst>
                </a:gridCol>
                <a:gridCol w="1471496">
                  <a:extLst>
                    <a:ext uri="{9D8B030D-6E8A-4147-A177-3AD203B41FA5}">
                      <a16:colId xmlns:a16="http://schemas.microsoft.com/office/drawing/2014/main" val="418956058"/>
                    </a:ext>
                  </a:extLst>
                </a:gridCol>
                <a:gridCol w="1399890">
                  <a:extLst>
                    <a:ext uri="{9D8B030D-6E8A-4147-A177-3AD203B41FA5}">
                      <a16:colId xmlns:a16="http://schemas.microsoft.com/office/drawing/2014/main" val="178760906"/>
                    </a:ext>
                  </a:extLst>
                </a:gridCol>
              </a:tblGrid>
              <a:tr h="302481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superficie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Valore medio dei servizi annui</a:t>
                      </a: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preesistenti</a:t>
                      </a: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(che si sarebbero persi in caso di consumo)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Incremento ottenuto del</a:t>
                      </a: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regime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idrologico del 10%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Incremento ottenuto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degli altri servizi per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il 10%</a:t>
                      </a:r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(escluso legname ed erosione)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Totale incremento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ottenuto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Ipotesi di fattore di incremento annuale medio del 10%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Tempo</a:t>
                      </a:r>
                    </a:p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necessario per ottenere standard massimo (in mesi)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607934"/>
                  </a:ext>
                </a:extLst>
              </a:tr>
              <a:tr h="874879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Circa </a:t>
                      </a:r>
                    </a:p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 ha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  65.000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 11.000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   4.500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 15.500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  1.500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it-IT" sz="2400" b="1" dirty="0" smtClean="0">
                          <a:solidFill>
                            <a:srgbClr val="0070C0"/>
                          </a:solidFill>
                        </a:rPr>
                        <a:t>50</a:t>
                      </a:r>
                      <a:endParaRPr lang="it-IT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674405"/>
                  </a:ext>
                </a:extLst>
              </a:tr>
            </a:tbl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1872180" y="6016238"/>
            <a:ext cx="8203475" cy="7263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it-IT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5900" b="1" dirty="0" smtClean="0">
                <a:solidFill>
                  <a:srgbClr val="0070C0"/>
                </a:solidFill>
              </a:rPr>
              <a:t>Al netto del benessere sociale e servizi culturali!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79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8366"/>
            <a:ext cx="8866985" cy="726393"/>
          </a:xfrm>
        </p:spPr>
        <p:txBody>
          <a:bodyPr>
            <a:normAutofit fontScale="90000"/>
          </a:bodyPr>
          <a:lstStyle/>
          <a:p>
            <a:r>
              <a:rPr lang="it-IT" sz="4400" b="1" dirty="0" smtClean="0">
                <a:solidFill>
                  <a:schemeClr val="accent6">
                    <a:lumMod val="75000"/>
                  </a:schemeClr>
                </a:solidFill>
              </a:rPr>
              <a:t>Che cos’è il suolo?</a:t>
            </a:r>
            <a:endParaRPr lang="it-IT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6789" y="794759"/>
            <a:ext cx="10571147" cy="5982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b="1" i="1" dirty="0" smtClean="0"/>
              <a:t>«Il </a:t>
            </a:r>
            <a:r>
              <a:rPr lang="it-IT" sz="3200" b="1" i="1" dirty="0"/>
              <a:t>suolo è lo strato superiore della crosta terrestre, </a:t>
            </a:r>
            <a:r>
              <a:rPr lang="it-IT" sz="3200" b="1" i="1" dirty="0" smtClean="0"/>
              <a:t>costituito </a:t>
            </a:r>
            <a:r>
              <a:rPr lang="it-IT" sz="3200" b="1" i="1" dirty="0"/>
              <a:t>da </a:t>
            </a:r>
            <a:endParaRPr lang="it-IT" sz="3200" b="1" i="1" dirty="0" smtClean="0"/>
          </a:p>
          <a:p>
            <a:pPr marL="0" indent="0">
              <a:buNone/>
            </a:pPr>
            <a:r>
              <a:rPr lang="it-IT" sz="3200" b="1" i="1" dirty="0" smtClean="0">
                <a:solidFill>
                  <a:srgbClr val="7030A0"/>
                </a:solidFill>
              </a:rPr>
              <a:t>componenti minerali </a:t>
            </a:r>
          </a:p>
          <a:p>
            <a:pPr marL="0" indent="0">
              <a:buNone/>
            </a:pPr>
            <a:r>
              <a:rPr lang="it-IT" sz="3200" b="1" i="1" dirty="0" smtClean="0">
                <a:solidFill>
                  <a:srgbClr val="7030A0"/>
                </a:solidFill>
              </a:rPr>
              <a:t>materia organica </a:t>
            </a:r>
          </a:p>
          <a:p>
            <a:pPr marL="0" indent="0">
              <a:buNone/>
            </a:pPr>
            <a:r>
              <a:rPr lang="it-IT" sz="3200" b="1" i="1" dirty="0" smtClean="0">
                <a:solidFill>
                  <a:srgbClr val="7030A0"/>
                </a:solidFill>
              </a:rPr>
              <a:t>acqua </a:t>
            </a:r>
          </a:p>
          <a:p>
            <a:pPr marL="0" indent="0">
              <a:buNone/>
            </a:pPr>
            <a:r>
              <a:rPr lang="it-IT" sz="3200" b="1" i="1" dirty="0" smtClean="0">
                <a:solidFill>
                  <a:srgbClr val="7030A0"/>
                </a:solidFill>
              </a:rPr>
              <a:t>aria </a:t>
            </a:r>
          </a:p>
          <a:p>
            <a:pPr marL="0" indent="0">
              <a:buNone/>
            </a:pPr>
            <a:r>
              <a:rPr lang="it-IT" sz="3200" b="1" i="1" dirty="0" smtClean="0">
                <a:solidFill>
                  <a:srgbClr val="7030A0"/>
                </a:solidFill>
              </a:rPr>
              <a:t>organismi viventi</a:t>
            </a:r>
            <a:r>
              <a:rPr lang="it-IT" sz="3200" b="1" i="1" dirty="0" smtClean="0"/>
              <a:t> </a:t>
            </a:r>
          </a:p>
          <a:p>
            <a:pPr marL="0" indent="0">
              <a:buNone/>
            </a:pPr>
            <a:r>
              <a:rPr lang="it-IT" sz="3200" b="1" i="1" dirty="0" smtClean="0"/>
              <a:t>che </a:t>
            </a:r>
            <a:r>
              <a:rPr lang="it-IT" sz="3200" b="1" i="1" dirty="0"/>
              <a:t>rappresenta l’interfaccia tra terra, aria e acqua </a:t>
            </a:r>
            <a:endParaRPr lang="it-IT" sz="3200" b="1" i="1" dirty="0" smtClean="0"/>
          </a:p>
          <a:p>
            <a:pPr marL="0" indent="0">
              <a:buNone/>
            </a:pPr>
            <a:r>
              <a:rPr lang="it-IT" sz="3200" b="1" i="1" dirty="0" smtClean="0"/>
              <a:t>e </a:t>
            </a:r>
            <a:r>
              <a:rPr lang="it-IT" sz="3200" b="1" i="1" dirty="0"/>
              <a:t>che ospita gran parte della </a:t>
            </a:r>
            <a:r>
              <a:rPr lang="it-IT" sz="3200" b="1" i="1" dirty="0" smtClean="0">
                <a:solidFill>
                  <a:srgbClr val="0070C0"/>
                </a:solidFill>
              </a:rPr>
              <a:t>BIOSFERA»</a:t>
            </a:r>
            <a:r>
              <a:rPr lang="it-IT" sz="3200" dirty="0" smtClean="0"/>
              <a:t>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6645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113757" y="177801"/>
            <a:ext cx="7488237" cy="550863"/>
          </a:xfrm>
        </p:spPr>
        <p:txBody>
          <a:bodyPr/>
          <a:lstStyle/>
          <a:p>
            <a:r>
              <a:rPr lang="it-IT" altLang="it-IT" sz="2400" dirty="0">
                <a:solidFill>
                  <a:schemeClr val="tx1"/>
                </a:solidFill>
              </a:rPr>
              <a:t>Flussi di materia fra i comparti terrestri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970464" y="1800226"/>
            <a:ext cx="1989137" cy="862013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z="1400" b="0">
              <a:solidFill>
                <a:srgbClr val="FFFFFF"/>
              </a:solidFill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4968876" y="2024064"/>
            <a:ext cx="199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2000" b="0">
                <a:solidFill>
                  <a:srgbClr val="333399"/>
                </a:solidFill>
                <a:latin typeface="Times New Roman" panose="02020603050405020304" pitchFamily="18" charset="0"/>
              </a:rPr>
              <a:t>ATMOSFERA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4900614" y="4814889"/>
            <a:ext cx="1914525" cy="930275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z="1400" b="0">
              <a:solidFill>
                <a:srgbClr val="FFFFFF"/>
              </a:solidFill>
            </a:endParaRP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2559051" y="3325813"/>
            <a:ext cx="1952625" cy="1039812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z="1400" b="0">
              <a:solidFill>
                <a:srgbClr val="FFFFFF"/>
              </a:solidFill>
            </a:endParaRP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7312026" y="3213100"/>
            <a:ext cx="2168525" cy="1295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z="1400" b="0">
              <a:solidFill>
                <a:srgbClr val="FFFFFF"/>
              </a:solidFill>
            </a:endParaRP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5041900" y="4938713"/>
            <a:ext cx="17018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333399"/>
                </a:solidFill>
                <a:latin typeface="Times New Roman" panose="02020603050405020304" pitchFamily="18" charset="0"/>
              </a:rPr>
              <a:t>CROSTA 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333399"/>
                </a:solidFill>
                <a:latin typeface="Times New Roman" panose="02020603050405020304" pitchFamily="18" charset="0"/>
              </a:rPr>
              <a:t>TERRESTRE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2357439" y="3452813"/>
            <a:ext cx="1089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600" b="0">
                <a:solidFill>
                  <a:srgbClr val="333399"/>
                </a:solidFill>
                <a:latin typeface="Times New Roman" panose="02020603050405020304" pitchFamily="18" charset="0"/>
              </a:rPr>
              <a:t>PIANTE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3190875" y="3325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z="2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3340101" y="3486150"/>
            <a:ext cx="1171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600" b="0">
                <a:solidFill>
                  <a:srgbClr val="333399"/>
                </a:solidFill>
                <a:latin typeface="Times New Roman" panose="02020603050405020304" pitchFamily="18" charset="0"/>
              </a:rPr>
              <a:t>ANIMALI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2984500" y="3884613"/>
            <a:ext cx="922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600" b="0">
                <a:solidFill>
                  <a:srgbClr val="333399"/>
                </a:solidFill>
                <a:latin typeface="Times New Roman" panose="02020603050405020304" pitchFamily="18" charset="0"/>
              </a:rPr>
              <a:t>SUOLO</a:t>
            </a:r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2559051" y="3860800"/>
            <a:ext cx="20240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3503613" y="3325814"/>
            <a:ext cx="0" cy="534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9510713" y="3016251"/>
            <a:ext cx="3540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2400" b="0">
                <a:solidFill>
                  <a:srgbClr val="000000"/>
                </a:solidFill>
                <a:latin typeface="Times New Roman" panose="02020603050405020304" pitchFamily="18" charset="0"/>
              </a:rPr>
              <a:t>OCEANO</a:t>
            </a: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1992313" y="3201989"/>
            <a:ext cx="4254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2400" b="0">
                <a:solidFill>
                  <a:srgbClr val="000000"/>
                </a:solidFill>
                <a:latin typeface="Times New Roman" panose="02020603050405020304" pitchFamily="18" charset="0"/>
              </a:rPr>
              <a:t>TERRA</a:t>
            </a:r>
          </a:p>
        </p:txBody>
      </p:sp>
      <p:sp>
        <p:nvSpPr>
          <p:cNvPr id="15378" name="Text Box 19"/>
          <p:cNvSpPr txBox="1">
            <a:spLocks noChangeArrowheads="1"/>
          </p:cNvSpPr>
          <p:nvPr/>
        </p:nvSpPr>
        <p:spPr bwMode="auto">
          <a:xfrm>
            <a:off x="7334251" y="3341689"/>
            <a:ext cx="981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600" b="0">
                <a:solidFill>
                  <a:srgbClr val="333399"/>
                </a:solidFill>
                <a:latin typeface="Times New Roman" panose="02020603050405020304" pitchFamily="18" charset="0"/>
              </a:rPr>
              <a:t>ACQUA</a:t>
            </a:r>
          </a:p>
        </p:txBody>
      </p:sp>
      <p:sp>
        <p:nvSpPr>
          <p:cNvPr id="15379" name="Text Box 20"/>
          <p:cNvSpPr txBox="1">
            <a:spLocks noChangeArrowheads="1"/>
          </p:cNvSpPr>
          <p:nvPr/>
        </p:nvSpPr>
        <p:spPr bwMode="auto">
          <a:xfrm>
            <a:off x="8185151" y="3205164"/>
            <a:ext cx="12239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600" b="0">
                <a:solidFill>
                  <a:srgbClr val="333399"/>
                </a:solidFill>
                <a:latin typeface="Times New Roman" panose="02020603050405020304" pitchFamily="18" charset="0"/>
              </a:rPr>
              <a:t>BIOTA</a:t>
            </a:r>
          </a:p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200" b="0">
                <a:solidFill>
                  <a:srgbClr val="333399"/>
                </a:solidFill>
                <a:latin typeface="Times New Roman" panose="02020603050405020304" pitchFamily="18" charset="0"/>
              </a:rPr>
              <a:t>microrganismi</a:t>
            </a:r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>
            <a:off x="7312025" y="3822700"/>
            <a:ext cx="209708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>
            <a:off x="8328025" y="32131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7464425" y="3860800"/>
            <a:ext cx="177323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600" b="0">
                <a:solidFill>
                  <a:srgbClr val="333399"/>
                </a:solidFill>
                <a:latin typeface="Times New Roman" panose="02020603050405020304" pitchFamily="18" charset="0"/>
              </a:rPr>
              <a:t>SEDIMENTI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200" b="0">
                <a:solidFill>
                  <a:srgbClr val="333399"/>
                </a:solidFill>
                <a:latin typeface="Times New Roman" panose="02020603050405020304" pitchFamily="18" charset="0"/>
              </a:rPr>
              <a:t>microrganismi</a:t>
            </a:r>
          </a:p>
        </p:txBody>
      </p:sp>
      <p:sp>
        <p:nvSpPr>
          <p:cNvPr id="15383" name="AutoShape 24"/>
          <p:cNvSpPr>
            <a:spLocks noChangeArrowheads="1"/>
          </p:cNvSpPr>
          <p:nvPr/>
        </p:nvSpPr>
        <p:spPr bwMode="auto">
          <a:xfrm>
            <a:off x="4616451" y="3760788"/>
            <a:ext cx="2411413" cy="247650"/>
          </a:xfrm>
          <a:prstGeom prst="rightArrow">
            <a:avLst>
              <a:gd name="adj1" fmla="val 50000"/>
              <a:gd name="adj2" fmla="val 24343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z="1400" b="0">
              <a:solidFill>
                <a:srgbClr val="FFFFFF"/>
              </a:solidFill>
            </a:endParaRP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2133601" y="1341439"/>
            <a:ext cx="1844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000000"/>
                </a:solidFill>
                <a:latin typeface="Times New Roman" panose="02020603050405020304" pitchFamily="18" charset="0"/>
              </a:rPr>
              <a:t>RICAMBIO GAS</a:t>
            </a:r>
          </a:p>
        </p:txBody>
      </p:sp>
      <p:sp>
        <p:nvSpPr>
          <p:cNvPr id="15385" name="Text Box 26"/>
          <p:cNvSpPr txBox="1">
            <a:spLocks noChangeArrowheads="1"/>
          </p:cNvSpPr>
          <p:nvPr/>
        </p:nvSpPr>
        <p:spPr bwMode="auto">
          <a:xfrm>
            <a:off x="8020051" y="1341439"/>
            <a:ext cx="1844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000000"/>
                </a:solidFill>
                <a:latin typeface="Times New Roman" panose="02020603050405020304" pitchFamily="18" charset="0"/>
              </a:rPr>
              <a:t>RICAMBIO GAS</a:t>
            </a:r>
          </a:p>
        </p:txBody>
      </p:sp>
      <p:sp>
        <p:nvSpPr>
          <p:cNvPr id="15386" name="Arc 27"/>
          <p:cNvSpPr>
            <a:spLocks/>
          </p:cNvSpPr>
          <p:nvPr/>
        </p:nvSpPr>
        <p:spPr bwMode="auto">
          <a:xfrm flipH="1">
            <a:off x="2625726" y="1774825"/>
            <a:ext cx="2066925" cy="1485900"/>
          </a:xfrm>
          <a:custGeom>
            <a:avLst/>
            <a:gdLst>
              <a:gd name="T0" fmla="*/ 0 w 27793"/>
              <a:gd name="T1" fmla="*/ 2147483646 h 22481"/>
              <a:gd name="T2" fmla="*/ 2147483646 w 27793"/>
              <a:gd name="T3" fmla="*/ 2147483646 h 22481"/>
              <a:gd name="T4" fmla="*/ 2147483646 w 27793"/>
              <a:gd name="T5" fmla="*/ 2147483646 h 22481"/>
              <a:gd name="T6" fmla="*/ 0 60000 65536"/>
              <a:gd name="T7" fmla="*/ 0 60000 65536"/>
              <a:gd name="T8" fmla="*/ 0 60000 65536"/>
              <a:gd name="T9" fmla="*/ 0 w 27793"/>
              <a:gd name="T10" fmla="*/ 0 h 22481"/>
              <a:gd name="T11" fmla="*/ 27793 w 27793"/>
              <a:gd name="T12" fmla="*/ 22481 h 224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793" h="22481" fill="none" extrusionOk="0">
                <a:moveTo>
                  <a:pt x="-1" y="906"/>
                </a:moveTo>
                <a:cubicBezTo>
                  <a:pt x="2009" y="305"/>
                  <a:pt x="4095" y="-1"/>
                  <a:pt x="6193" y="0"/>
                </a:cubicBezTo>
                <a:cubicBezTo>
                  <a:pt x="18122" y="0"/>
                  <a:pt x="27793" y="9670"/>
                  <a:pt x="27793" y="21600"/>
                </a:cubicBezTo>
                <a:cubicBezTo>
                  <a:pt x="27793" y="21893"/>
                  <a:pt x="27787" y="22187"/>
                  <a:pt x="27775" y="22481"/>
                </a:cubicBezTo>
              </a:path>
              <a:path w="27793" h="22481" stroke="0" extrusionOk="0">
                <a:moveTo>
                  <a:pt x="-1" y="906"/>
                </a:moveTo>
                <a:cubicBezTo>
                  <a:pt x="2009" y="305"/>
                  <a:pt x="4095" y="-1"/>
                  <a:pt x="6193" y="0"/>
                </a:cubicBezTo>
                <a:cubicBezTo>
                  <a:pt x="18122" y="0"/>
                  <a:pt x="27793" y="9670"/>
                  <a:pt x="27793" y="21600"/>
                </a:cubicBezTo>
                <a:cubicBezTo>
                  <a:pt x="27793" y="21893"/>
                  <a:pt x="27787" y="22187"/>
                  <a:pt x="27775" y="22481"/>
                </a:cubicBezTo>
                <a:lnTo>
                  <a:pt x="6193" y="21600"/>
                </a:lnTo>
                <a:lnTo>
                  <a:pt x="-1" y="906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7" name="Arc 28"/>
          <p:cNvSpPr>
            <a:spLocks/>
          </p:cNvSpPr>
          <p:nvPr/>
        </p:nvSpPr>
        <p:spPr bwMode="auto">
          <a:xfrm flipV="1">
            <a:off x="3268663" y="4597400"/>
            <a:ext cx="1427162" cy="1022350"/>
          </a:xfrm>
          <a:custGeom>
            <a:avLst/>
            <a:gdLst>
              <a:gd name="T0" fmla="*/ 2147483646 w 26271"/>
              <a:gd name="T1" fmla="*/ 2147483646 h 23427"/>
              <a:gd name="T2" fmla="*/ 2147483646 w 26271"/>
              <a:gd name="T3" fmla="*/ 2147483646 h 23427"/>
              <a:gd name="T4" fmla="*/ 2147483646 w 26271"/>
              <a:gd name="T5" fmla="*/ 2147483646 h 23427"/>
              <a:gd name="T6" fmla="*/ 0 60000 65536"/>
              <a:gd name="T7" fmla="*/ 0 60000 65536"/>
              <a:gd name="T8" fmla="*/ 0 60000 65536"/>
              <a:gd name="T9" fmla="*/ 0 w 26271"/>
              <a:gd name="T10" fmla="*/ 0 h 23427"/>
              <a:gd name="T11" fmla="*/ 26271 w 26271"/>
              <a:gd name="T12" fmla="*/ 23427 h 23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271" h="23427" fill="none" extrusionOk="0">
                <a:moveTo>
                  <a:pt x="77" y="23426"/>
                </a:moveTo>
                <a:cubicBezTo>
                  <a:pt x="25" y="22819"/>
                  <a:pt x="0" y="2220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170" y="-1"/>
                  <a:pt x="24737" y="171"/>
                  <a:pt x="26270" y="511"/>
                </a:cubicBezTo>
              </a:path>
              <a:path w="26271" h="23427" stroke="0" extrusionOk="0">
                <a:moveTo>
                  <a:pt x="77" y="23426"/>
                </a:moveTo>
                <a:cubicBezTo>
                  <a:pt x="25" y="22819"/>
                  <a:pt x="0" y="2220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170" y="-1"/>
                  <a:pt x="24737" y="171"/>
                  <a:pt x="26270" y="511"/>
                </a:cubicBezTo>
                <a:lnTo>
                  <a:pt x="21600" y="21600"/>
                </a:lnTo>
                <a:lnTo>
                  <a:pt x="77" y="23426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8" name="Arc 29"/>
          <p:cNvSpPr>
            <a:spLocks/>
          </p:cNvSpPr>
          <p:nvPr/>
        </p:nvSpPr>
        <p:spPr bwMode="auto">
          <a:xfrm flipV="1">
            <a:off x="7064375" y="4497389"/>
            <a:ext cx="1612900" cy="1000125"/>
          </a:xfrm>
          <a:custGeom>
            <a:avLst/>
            <a:gdLst>
              <a:gd name="T0" fmla="*/ 0 w 25807"/>
              <a:gd name="T1" fmla="*/ 2147483646 h 21600"/>
              <a:gd name="T2" fmla="*/ 2147483646 w 25807"/>
              <a:gd name="T3" fmla="*/ 2147483646 h 21600"/>
              <a:gd name="T4" fmla="*/ 2147483646 w 25807"/>
              <a:gd name="T5" fmla="*/ 2147483646 h 21600"/>
              <a:gd name="T6" fmla="*/ 0 60000 65536"/>
              <a:gd name="T7" fmla="*/ 0 60000 65536"/>
              <a:gd name="T8" fmla="*/ 0 60000 65536"/>
              <a:gd name="T9" fmla="*/ 0 w 25807"/>
              <a:gd name="T10" fmla="*/ 0 h 21600"/>
              <a:gd name="T11" fmla="*/ 25807 w 258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07" h="21600" fill="none" extrusionOk="0">
                <a:moveTo>
                  <a:pt x="0" y="415"/>
                </a:moveTo>
                <a:cubicBezTo>
                  <a:pt x="1387" y="139"/>
                  <a:pt x="2799" y="-1"/>
                  <a:pt x="4214" y="0"/>
                </a:cubicBezTo>
                <a:cubicBezTo>
                  <a:pt x="15931" y="0"/>
                  <a:pt x="25511" y="9341"/>
                  <a:pt x="25807" y="21054"/>
                </a:cubicBezTo>
              </a:path>
              <a:path w="25807" h="21600" stroke="0" extrusionOk="0">
                <a:moveTo>
                  <a:pt x="0" y="415"/>
                </a:moveTo>
                <a:cubicBezTo>
                  <a:pt x="1387" y="139"/>
                  <a:pt x="2799" y="-1"/>
                  <a:pt x="4214" y="0"/>
                </a:cubicBezTo>
                <a:cubicBezTo>
                  <a:pt x="15931" y="0"/>
                  <a:pt x="25511" y="9341"/>
                  <a:pt x="25807" y="21054"/>
                </a:cubicBezTo>
                <a:lnTo>
                  <a:pt x="4214" y="21600"/>
                </a:lnTo>
                <a:lnTo>
                  <a:pt x="0" y="415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89" name="Arc 30"/>
          <p:cNvSpPr>
            <a:spLocks/>
          </p:cNvSpPr>
          <p:nvPr/>
        </p:nvSpPr>
        <p:spPr bwMode="auto">
          <a:xfrm flipV="1">
            <a:off x="6956425" y="1900239"/>
            <a:ext cx="2101850" cy="1177925"/>
          </a:xfrm>
          <a:custGeom>
            <a:avLst/>
            <a:gdLst>
              <a:gd name="T0" fmla="*/ 2147483646 w 25625"/>
              <a:gd name="T1" fmla="*/ 2147483646 h 21600"/>
              <a:gd name="T2" fmla="*/ 0 w 25625"/>
              <a:gd name="T3" fmla="*/ 2147483646 h 21600"/>
              <a:gd name="T4" fmla="*/ 2147483646 w 25625"/>
              <a:gd name="T5" fmla="*/ 0 h 21600"/>
              <a:gd name="T6" fmla="*/ 0 60000 65536"/>
              <a:gd name="T7" fmla="*/ 0 60000 65536"/>
              <a:gd name="T8" fmla="*/ 0 60000 65536"/>
              <a:gd name="T9" fmla="*/ 0 w 25625"/>
              <a:gd name="T10" fmla="*/ 0 h 21600"/>
              <a:gd name="T11" fmla="*/ 25625 w 256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25" h="21600" fill="none" extrusionOk="0">
                <a:moveTo>
                  <a:pt x="25624" y="3315"/>
                </a:moveTo>
                <a:cubicBezTo>
                  <a:pt x="23990" y="13838"/>
                  <a:pt x="14930" y="21599"/>
                  <a:pt x="4281" y="21600"/>
                </a:cubicBezTo>
                <a:cubicBezTo>
                  <a:pt x="2843" y="21600"/>
                  <a:pt x="1409" y="21456"/>
                  <a:pt x="0" y="21171"/>
                </a:cubicBezTo>
              </a:path>
              <a:path w="25625" h="21600" stroke="0" extrusionOk="0">
                <a:moveTo>
                  <a:pt x="25624" y="3315"/>
                </a:moveTo>
                <a:cubicBezTo>
                  <a:pt x="23990" y="13838"/>
                  <a:pt x="14930" y="21599"/>
                  <a:pt x="4281" y="21600"/>
                </a:cubicBezTo>
                <a:cubicBezTo>
                  <a:pt x="2843" y="21600"/>
                  <a:pt x="1409" y="21456"/>
                  <a:pt x="0" y="21171"/>
                </a:cubicBezTo>
                <a:lnTo>
                  <a:pt x="4281" y="0"/>
                </a:lnTo>
                <a:lnTo>
                  <a:pt x="25624" y="3315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0" name="Line 31"/>
          <p:cNvSpPr>
            <a:spLocks noChangeShapeType="1"/>
          </p:cNvSpPr>
          <p:nvPr/>
        </p:nvSpPr>
        <p:spPr bwMode="auto">
          <a:xfrm flipV="1">
            <a:off x="3268663" y="4441826"/>
            <a:ext cx="0" cy="187325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1" name="Line 32"/>
          <p:cNvSpPr>
            <a:spLocks noChangeShapeType="1"/>
          </p:cNvSpPr>
          <p:nvPr/>
        </p:nvSpPr>
        <p:spPr bwMode="auto">
          <a:xfrm flipH="1">
            <a:off x="6956426" y="5495925"/>
            <a:ext cx="212725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2" name="Arc 33"/>
          <p:cNvSpPr>
            <a:spLocks/>
          </p:cNvSpPr>
          <p:nvPr/>
        </p:nvSpPr>
        <p:spPr bwMode="auto">
          <a:xfrm flipV="1">
            <a:off x="7027864" y="2209800"/>
            <a:ext cx="1773237" cy="992188"/>
          </a:xfrm>
          <a:custGeom>
            <a:avLst/>
            <a:gdLst>
              <a:gd name="T0" fmla="*/ 2147483646 w 28784"/>
              <a:gd name="T1" fmla="*/ 2147483646 h 21600"/>
              <a:gd name="T2" fmla="*/ 0 w 28784"/>
              <a:gd name="T3" fmla="*/ 2147483646 h 21600"/>
              <a:gd name="T4" fmla="*/ 2147483646 w 28784"/>
              <a:gd name="T5" fmla="*/ 0 h 21600"/>
              <a:gd name="T6" fmla="*/ 0 60000 65536"/>
              <a:gd name="T7" fmla="*/ 0 60000 65536"/>
              <a:gd name="T8" fmla="*/ 0 60000 65536"/>
              <a:gd name="T9" fmla="*/ 0 w 28784"/>
              <a:gd name="T10" fmla="*/ 0 h 21600"/>
              <a:gd name="T11" fmla="*/ 28784 w 2878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84" h="21600" fill="none" extrusionOk="0">
                <a:moveTo>
                  <a:pt x="28784" y="4145"/>
                </a:moveTo>
                <a:cubicBezTo>
                  <a:pt x="26801" y="14284"/>
                  <a:pt x="17917" y="21599"/>
                  <a:pt x="7586" y="21600"/>
                </a:cubicBezTo>
                <a:cubicBezTo>
                  <a:pt x="4995" y="21600"/>
                  <a:pt x="2425" y="21133"/>
                  <a:pt x="-1" y="20224"/>
                </a:cubicBezTo>
              </a:path>
              <a:path w="28784" h="21600" stroke="0" extrusionOk="0">
                <a:moveTo>
                  <a:pt x="28784" y="4145"/>
                </a:moveTo>
                <a:cubicBezTo>
                  <a:pt x="26801" y="14284"/>
                  <a:pt x="17917" y="21599"/>
                  <a:pt x="7586" y="21600"/>
                </a:cubicBezTo>
                <a:cubicBezTo>
                  <a:pt x="4995" y="21600"/>
                  <a:pt x="2425" y="21133"/>
                  <a:pt x="-1" y="20224"/>
                </a:cubicBezTo>
                <a:lnTo>
                  <a:pt x="7586" y="0"/>
                </a:lnTo>
                <a:lnTo>
                  <a:pt x="28784" y="4145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3" name="Arc 34"/>
          <p:cNvSpPr>
            <a:spLocks/>
          </p:cNvSpPr>
          <p:nvPr/>
        </p:nvSpPr>
        <p:spPr bwMode="auto">
          <a:xfrm flipV="1">
            <a:off x="7099300" y="2457451"/>
            <a:ext cx="1417638" cy="631825"/>
          </a:xfrm>
          <a:custGeom>
            <a:avLst/>
            <a:gdLst>
              <a:gd name="T0" fmla="*/ 2147483646 w 28603"/>
              <a:gd name="T1" fmla="*/ 0 h 25119"/>
              <a:gd name="T2" fmla="*/ 0 w 28603"/>
              <a:gd name="T3" fmla="*/ 2147483646 h 25119"/>
              <a:gd name="T4" fmla="*/ 2147483646 w 28603"/>
              <a:gd name="T5" fmla="*/ 2147483646 h 25119"/>
              <a:gd name="T6" fmla="*/ 0 60000 65536"/>
              <a:gd name="T7" fmla="*/ 0 60000 65536"/>
              <a:gd name="T8" fmla="*/ 0 60000 65536"/>
              <a:gd name="T9" fmla="*/ 0 w 28603"/>
              <a:gd name="T10" fmla="*/ 0 h 25119"/>
              <a:gd name="T11" fmla="*/ 28603 w 28603"/>
              <a:gd name="T12" fmla="*/ 25119 h 25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03" h="25119" fill="none" extrusionOk="0">
                <a:moveTo>
                  <a:pt x="28314" y="-1"/>
                </a:moveTo>
                <a:cubicBezTo>
                  <a:pt x="28506" y="1163"/>
                  <a:pt x="28603" y="2340"/>
                  <a:pt x="28603" y="3519"/>
                </a:cubicBezTo>
                <a:cubicBezTo>
                  <a:pt x="28603" y="15448"/>
                  <a:pt x="18932" y="25119"/>
                  <a:pt x="7003" y="25119"/>
                </a:cubicBezTo>
                <a:cubicBezTo>
                  <a:pt x="4620" y="25119"/>
                  <a:pt x="2253" y="24724"/>
                  <a:pt x="-1" y="23952"/>
                </a:cubicBezTo>
              </a:path>
              <a:path w="28603" h="25119" stroke="0" extrusionOk="0">
                <a:moveTo>
                  <a:pt x="28314" y="-1"/>
                </a:moveTo>
                <a:cubicBezTo>
                  <a:pt x="28506" y="1163"/>
                  <a:pt x="28603" y="2340"/>
                  <a:pt x="28603" y="3519"/>
                </a:cubicBezTo>
                <a:cubicBezTo>
                  <a:pt x="28603" y="15448"/>
                  <a:pt x="18932" y="25119"/>
                  <a:pt x="7003" y="25119"/>
                </a:cubicBezTo>
                <a:cubicBezTo>
                  <a:pt x="4620" y="25119"/>
                  <a:pt x="2253" y="24724"/>
                  <a:pt x="-1" y="23952"/>
                </a:cubicBezTo>
                <a:lnTo>
                  <a:pt x="7003" y="3519"/>
                </a:lnTo>
                <a:lnTo>
                  <a:pt x="28314" y="-1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4" name="Arc 35"/>
          <p:cNvSpPr>
            <a:spLocks/>
          </p:cNvSpPr>
          <p:nvPr/>
        </p:nvSpPr>
        <p:spPr bwMode="auto">
          <a:xfrm flipV="1">
            <a:off x="7027864" y="2705100"/>
            <a:ext cx="1347787" cy="558800"/>
          </a:xfrm>
          <a:custGeom>
            <a:avLst/>
            <a:gdLst>
              <a:gd name="T0" fmla="*/ 2147483646 w 22113"/>
              <a:gd name="T1" fmla="*/ 2147483646 h 21600"/>
              <a:gd name="T2" fmla="*/ 0 w 22113"/>
              <a:gd name="T3" fmla="*/ 2147483646 h 21600"/>
              <a:gd name="T4" fmla="*/ 2147483646 w 22113"/>
              <a:gd name="T5" fmla="*/ 0 h 21600"/>
              <a:gd name="T6" fmla="*/ 0 60000 65536"/>
              <a:gd name="T7" fmla="*/ 0 60000 65536"/>
              <a:gd name="T8" fmla="*/ 0 60000 65536"/>
              <a:gd name="T9" fmla="*/ 0 w 22113"/>
              <a:gd name="T10" fmla="*/ 0 h 21600"/>
              <a:gd name="T11" fmla="*/ 22113 w 2211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13" h="21600" fill="none" extrusionOk="0">
                <a:moveTo>
                  <a:pt x="22113" y="1209"/>
                </a:moveTo>
                <a:cubicBezTo>
                  <a:pt x="21471" y="12650"/>
                  <a:pt x="12006" y="21599"/>
                  <a:pt x="547" y="21600"/>
                </a:cubicBezTo>
                <a:cubicBezTo>
                  <a:pt x="364" y="21600"/>
                  <a:pt x="182" y="21597"/>
                  <a:pt x="-1" y="21593"/>
                </a:cubicBezTo>
              </a:path>
              <a:path w="22113" h="21600" stroke="0" extrusionOk="0">
                <a:moveTo>
                  <a:pt x="22113" y="1209"/>
                </a:moveTo>
                <a:cubicBezTo>
                  <a:pt x="21471" y="12650"/>
                  <a:pt x="12006" y="21599"/>
                  <a:pt x="547" y="21600"/>
                </a:cubicBezTo>
                <a:cubicBezTo>
                  <a:pt x="364" y="21600"/>
                  <a:pt x="182" y="21597"/>
                  <a:pt x="-1" y="21593"/>
                </a:cubicBezTo>
                <a:lnTo>
                  <a:pt x="547" y="0"/>
                </a:lnTo>
                <a:lnTo>
                  <a:pt x="22113" y="1209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5" name="Line 36"/>
          <p:cNvSpPr>
            <a:spLocks noChangeShapeType="1"/>
          </p:cNvSpPr>
          <p:nvPr/>
        </p:nvSpPr>
        <p:spPr bwMode="auto">
          <a:xfrm flipH="1" flipV="1">
            <a:off x="6956426" y="2705100"/>
            <a:ext cx="212725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6" name="Line 37"/>
          <p:cNvSpPr>
            <a:spLocks noChangeShapeType="1"/>
          </p:cNvSpPr>
          <p:nvPr/>
        </p:nvSpPr>
        <p:spPr bwMode="auto">
          <a:xfrm flipH="1">
            <a:off x="6956426" y="2209801"/>
            <a:ext cx="284163" cy="61913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7" name="Line 38"/>
          <p:cNvSpPr>
            <a:spLocks noChangeShapeType="1"/>
          </p:cNvSpPr>
          <p:nvPr/>
        </p:nvSpPr>
        <p:spPr bwMode="auto">
          <a:xfrm>
            <a:off x="9085263" y="2892425"/>
            <a:ext cx="0" cy="185738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8" name="Line 39"/>
          <p:cNvSpPr>
            <a:spLocks noChangeShapeType="1"/>
          </p:cNvSpPr>
          <p:nvPr/>
        </p:nvSpPr>
        <p:spPr bwMode="auto">
          <a:xfrm flipH="1">
            <a:off x="8516938" y="3016250"/>
            <a:ext cx="0" cy="185738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99" name="Arc 40"/>
          <p:cNvSpPr>
            <a:spLocks/>
          </p:cNvSpPr>
          <p:nvPr/>
        </p:nvSpPr>
        <p:spPr bwMode="auto">
          <a:xfrm flipH="1">
            <a:off x="2962275" y="2024063"/>
            <a:ext cx="1746250" cy="1363662"/>
          </a:xfrm>
          <a:custGeom>
            <a:avLst/>
            <a:gdLst>
              <a:gd name="T0" fmla="*/ 0 w 22125"/>
              <a:gd name="T1" fmla="*/ 2147483646 h 21600"/>
              <a:gd name="T2" fmla="*/ 2147483646 w 22125"/>
              <a:gd name="T3" fmla="*/ 2147483646 h 21600"/>
              <a:gd name="T4" fmla="*/ 2147483646 w 22125"/>
              <a:gd name="T5" fmla="*/ 2147483646 h 21600"/>
              <a:gd name="T6" fmla="*/ 0 60000 65536"/>
              <a:gd name="T7" fmla="*/ 0 60000 65536"/>
              <a:gd name="T8" fmla="*/ 0 60000 65536"/>
              <a:gd name="T9" fmla="*/ 0 w 22125"/>
              <a:gd name="T10" fmla="*/ 0 h 21600"/>
              <a:gd name="T11" fmla="*/ 22125 w 221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25" h="21600" fill="none" extrusionOk="0">
                <a:moveTo>
                  <a:pt x="-1" y="32"/>
                </a:moveTo>
                <a:cubicBezTo>
                  <a:pt x="395" y="10"/>
                  <a:pt x="791" y="-1"/>
                  <a:pt x="1188" y="0"/>
                </a:cubicBezTo>
                <a:cubicBezTo>
                  <a:pt x="11071" y="0"/>
                  <a:pt x="19694" y="6708"/>
                  <a:pt x="22124" y="16289"/>
                </a:cubicBezTo>
              </a:path>
              <a:path w="22125" h="21600" stroke="0" extrusionOk="0">
                <a:moveTo>
                  <a:pt x="-1" y="32"/>
                </a:moveTo>
                <a:cubicBezTo>
                  <a:pt x="395" y="10"/>
                  <a:pt x="791" y="-1"/>
                  <a:pt x="1188" y="0"/>
                </a:cubicBezTo>
                <a:cubicBezTo>
                  <a:pt x="11071" y="0"/>
                  <a:pt x="19694" y="6708"/>
                  <a:pt x="22124" y="16289"/>
                </a:cubicBezTo>
                <a:lnTo>
                  <a:pt x="1188" y="21600"/>
                </a:lnTo>
                <a:lnTo>
                  <a:pt x="-1" y="32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0" name="Arc 41"/>
          <p:cNvSpPr>
            <a:spLocks/>
          </p:cNvSpPr>
          <p:nvPr/>
        </p:nvSpPr>
        <p:spPr bwMode="auto">
          <a:xfrm flipH="1">
            <a:off x="3125788" y="2271713"/>
            <a:ext cx="1651000" cy="1427162"/>
          </a:xfrm>
          <a:custGeom>
            <a:avLst/>
            <a:gdLst>
              <a:gd name="T0" fmla="*/ 0 w 20950"/>
              <a:gd name="T1" fmla="*/ 2147483646 h 21600"/>
              <a:gd name="T2" fmla="*/ 2147483646 w 20950"/>
              <a:gd name="T3" fmla="*/ 2147483646 h 21600"/>
              <a:gd name="T4" fmla="*/ 2147483646 w 20950"/>
              <a:gd name="T5" fmla="*/ 2147483646 h 21600"/>
              <a:gd name="T6" fmla="*/ 0 60000 65536"/>
              <a:gd name="T7" fmla="*/ 0 60000 65536"/>
              <a:gd name="T8" fmla="*/ 0 60000 65536"/>
              <a:gd name="T9" fmla="*/ 0 w 20950"/>
              <a:gd name="T10" fmla="*/ 0 h 21600"/>
              <a:gd name="T11" fmla="*/ 20950 w 209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50" h="21600" fill="none" extrusionOk="0">
                <a:moveTo>
                  <a:pt x="0" y="28"/>
                </a:moveTo>
                <a:cubicBezTo>
                  <a:pt x="367" y="9"/>
                  <a:pt x="735" y="-1"/>
                  <a:pt x="1103" y="0"/>
                </a:cubicBezTo>
                <a:cubicBezTo>
                  <a:pt x="9737" y="0"/>
                  <a:pt x="17542" y="5142"/>
                  <a:pt x="20949" y="13076"/>
                </a:cubicBezTo>
              </a:path>
              <a:path w="20950" h="21600" stroke="0" extrusionOk="0">
                <a:moveTo>
                  <a:pt x="0" y="28"/>
                </a:moveTo>
                <a:cubicBezTo>
                  <a:pt x="367" y="9"/>
                  <a:pt x="735" y="-1"/>
                  <a:pt x="1103" y="0"/>
                </a:cubicBezTo>
                <a:cubicBezTo>
                  <a:pt x="9737" y="0"/>
                  <a:pt x="17542" y="5142"/>
                  <a:pt x="20949" y="13076"/>
                </a:cubicBezTo>
                <a:lnTo>
                  <a:pt x="1103" y="21600"/>
                </a:lnTo>
                <a:lnTo>
                  <a:pt x="0" y="28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1" name="Arc 42"/>
          <p:cNvSpPr>
            <a:spLocks/>
          </p:cNvSpPr>
          <p:nvPr/>
        </p:nvSpPr>
        <p:spPr bwMode="auto">
          <a:xfrm flipH="1">
            <a:off x="3478214" y="2517776"/>
            <a:ext cx="1425575" cy="1427163"/>
          </a:xfrm>
          <a:custGeom>
            <a:avLst/>
            <a:gdLst>
              <a:gd name="T0" fmla="*/ 0 w 18096"/>
              <a:gd name="T1" fmla="*/ 2147483646 h 21600"/>
              <a:gd name="T2" fmla="*/ 2147483646 w 18096"/>
              <a:gd name="T3" fmla="*/ 2147483646 h 21600"/>
              <a:gd name="T4" fmla="*/ 2147483646 w 18096"/>
              <a:gd name="T5" fmla="*/ 2147483646 h 21600"/>
              <a:gd name="T6" fmla="*/ 0 60000 65536"/>
              <a:gd name="T7" fmla="*/ 0 60000 65536"/>
              <a:gd name="T8" fmla="*/ 0 60000 65536"/>
              <a:gd name="T9" fmla="*/ 0 w 18096"/>
              <a:gd name="T10" fmla="*/ 0 h 21600"/>
              <a:gd name="T11" fmla="*/ 18096 w 180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96" h="21600" fill="none" extrusionOk="0">
                <a:moveTo>
                  <a:pt x="-1" y="19"/>
                </a:moveTo>
                <a:cubicBezTo>
                  <a:pt x="306" y="6"/>
                  <a:pt x="612" y="-1"/>
                  <a:pt x="919" y="0"/>
                </a:cubicBezTo>
                <a:cubicBezTo>
                  <a:pt x="7657" y="0"/>
                  <a:pt x="14010" y="3145"/>
                  <a:pt x="18096" y="8503"/>
                </a:cubicBezTo>
              </a:path>
              <a:path w="18096" h="21600" stroke="0" extrusionOk="0">
                <a:moveTo>
                  <a:pt x="-1" y="19"/>
                </a:moveTo>
                <a:cubicBezTo>
                  <a:pt x="306" y="6"/>
                  <a:pt x="612" y="-1"/>
                  <a:pt x="919" y="0"/>
                </a:cubicBezTo>
                <a:cubicBezTo>
                  <a:pt x="7657" y="0"/>
                  <a:pt x="14010" y="3145"/>
                  <a:pt x="18096" y="8503"/>
                </a:cubicBezTo>
                <a:lnTo>
                  <a:pt x="919" y="21600"/>
                </a:lnTo>
                <a:lnTo>
                  <a:pt x="-1" y="19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2" name="Line 43"/>
          <p:cNvSpPr>
            <a:spLocks noChangeShapeType="1"/>
          </p:cNvSpPr>
          <p:nvPr/>
        </p:nvSpPr>
        <p:spPr bwMode="auto">
          <a:xfrm>
            <a:off x="4616451" y="1838325"/>
            <a:ext cx="212725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3" name="Line 44"/>
          <p:cNvSpPr>
            <a:spLocks noChangeShapeType="1"/>
          </p:cNvSpPr>
          <p:nvPr/>
        </p:nvSpPr>
        <p:spPr bwMode="auto">
          <a:xfrm>
            <a:off x="4616451" y="2271713"/>
            <a:ext cx="212725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4" name="Line 45"/>
          <p:cNvSpPr>
            <a:spLocks noChangeShapeType="1"/>
          </p:cNvSpPr>
          <p:nvPr/>
        </p:nvSpPr>
        <p:spPr bwMode="auto">
          <a:xfrm flipH="1">
            <a:off x="2984500" y="3016250"/>
            <a:ext cx="0" cy="185738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5" name="Line 46"/>
          <p:cNvSpPr>
            <a:spLocks noChangeShapeType="1"/>
          </p:cNvSpPr>
          <p:nvPr/>
        </p:nvSpPr>
        <p:spPr bwMode="auto">
          <a:xfrm flipH="1">
            <a:off x="3481388" y="3140076"/>
            <a:ext cx="0" cy="123825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06" name="Text Box 48"/>
          <p:cNvSpPr txBox="1">
            <a:spLocks noChangeArrowheads="1"/>
          </p:cNvSpPr>
          <p:nvPr/>
        </p:nvSpPr>
        <p:spPr bwMode="auto">
          <a:xfrm rot="-1193221">
            <a:off x="3465514" y="2774950"/>
            <a:ext cx="1419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000000"/>
                </a:solidFill>
                <a:latin typeface="Times New Roman" panose="02020603050405020304" pitchFamily="18" charset="0"/>
              </a:rPr>
              <a:t>PIOGGIA</a:t>
            </a:r>
          </a:p>
        </p:txBody>
      </p:sp>
      <p:sp>
        <p:nvSpPr>
          <p:cNvPr id="15407" name="Text Box 49"/>
          <p:cNvSpPr txBox="1">
            <a:spLocks noChangeArrowheads="1"/>
          </p:cNvSpPr>
          <p:nvPr/>
        </p:nvSpPr>
        <p:spPr bwMode="auto">
          <a:xfrm rot="1123522">
            <a:off x="7034213" y="2832100"/>
            <a:ext cx="12192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000000"/>
                </a:solidFill>
                <a:latin typeface="Times New Roman" panose="02020603050405020304" pitchFamily="18" charset="0"/>
              </a:rPr>
              <a:t>AEREOSOL</a:t>
            </a:r>
          </a:p>
        </p:txBody>
      </p:sp>
      <p:sp>
        <p:nvSpPr>
          <p:cNvPr id="15408" name="Text Box 50"/>
          <p:cNvSpPr txBox="1">
            <a:spLocks noChangeArrowheads="1"/>
          </p:cNvSpPr>
          <p:nvPr/>
        </p:nvSpPr>
        <p:spPr bwMode="auto">
          <a:xfrm rot="-1193221">
            <a:off x="7443788" y="5389564"/>
            <a:ext cx="1579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000000"/>
                </a:solidFill>
                <a:latin typeface="Times New Roman" panose="02020603050405020304" pitchFamily="18" charset="0"/>
              </a:rPr>
              <a:t>FORMAZIONE ROCCE</a:t>
            </a:r>
          </a:p>
        </p:txBody>
      </p:sp>
      <p:sp>
        <p:nvSpPr>
          <p:cNvPr id="15409" name="Text Box 51"/>
          <p:cNvSpPr txBox="1">
            <a:spLocks noChangeArrowheads="1"/>
          </p:cNvSpPr>
          <p:nvPr/>
        </p:nvSpPr>
        <p:spPr bwMode="auto">
          <a:xfrm rot="1123522">
            <a:off x="3046413" y="5495925"/>
            <a:ext cx="1135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000000"/>
                </a:solidFill>
                <a:latin typeface="Times New Roman" panose="02020603050405020304" pitchFamily="18" charset="0"/>
              </a:rPr>
              <a:t>UPLIFT</a:t>
            </a:r>
          </a:p>
        </p:txBody>
      </p:sp>
      <p:sp>
        <p:nvSpPr>
          <p:cNvPr id="15410" name="Text Box 52"/>
          <p:cNvSpPr txBox="1">
            <a:spLocks noChangeArrowheads="1"/>
          </p:cNvSpPr>
          <p:nvPr/>
        </p:nvSpPr>
        <p:spPr bwMode="auto">
          <a:xfrm rot="1123522">
            <a:off x="7489826" y="2087563"/>
            <a:ext cx="1489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000000"/>
                </a:solidFill>
                <a:latin typeface="Times New Roman" panose="02020603050405020304" pitchFamily="18" charset="0"/>
              </a:rPr>
              <a:t>POLVERI</a:t>
            </a:r>
          </a:p>
        </p:txBody>
      </p:sp>
      <p:sp>
        <p:nvSpPr>
          <p:cNvPr id="15411" name="Text Box 53"/>
          <p:cNvSpPr txBox="1">
            <a:spLocks noChangeArrowheads="1"/>
          </p:cNvSpPr>
          <p:nvPr/>
        </p:nvSpPr>
        <p:spPr bwMode="auto">
          <a:xfrm rot="-1193221">
            <a:off x="3346450" y="2133600"/>
            <a:ext cx="1277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000000"/>
                </a:solidFill>
                <a:latin typeface="Times New Roman" panose="02020603050405020304" pitchFamily="18" charset="0"/>
              </a:rPr>
              <a:t>POLVERI</a:t>
            </a:r>
          </a:p>
        </p:txBody>
      </p:sp>
      <p:sp>
        <p:nvSpPr>
          <p:cNvPr id="15412" name="Text Box 54"/>
          <p:cNvSpPr txBox="1">
            <a:spLocks noChangeArrowheads="1"/>
          </p:cNvSpPr>
          <p:nvPr/>
        </p:nvSpPr>
        <p:spPr bwMode="auto">
          <a:xfrm>
            <a:off x="5041901" y="3449639"/>
            <a:ext cx="1135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 b="1" i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400" b="0">
                <a:solidFill>
                  <a:srgbClr val="000000"/>
                </a:solidFill>
                <a:latin typeface="Times New Roman" panose="02020603050405020304" pitchFamily="18" charset="0"/>
              </a:rPr>
              <a:t>FIUMI</a:t>
            </a:r>
          </a:p>
        </p:txBody>
      </p:sp>
    </p:spTree>
    <p:extLst>
      <p:ext uri="{BB962C8B-B14F-4D97-AF65-F5344CB8AC3E}">
        <p14:creationId xmlns:p14="http://schemas.microsoft.com/office/powerpoint/2010/main" val="16353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6751" y="247828"/>
            <a:ext cx="11314632" cy="624125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Il suolo è la risorsa non rinnovabile per eccellenza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1743342" y="1068224"/>
            <a:ext cx="10308201" cy="5264210"/>
          </a:xfrm>
        </p:spPr>
        <p:txBody>
          <a:bodyPr>
            <a:normAutofit/>
          </a:bodyPr>
          <a:lstStyle/>
          <a:p>
            <a:r>
              <a:rPr lang="it-IT" sz="3600" b="1" i="1" dirty="0" smtClean="0"/>
              <a:t>«Visti </a:t>
            </a:r>
            <a:r>
              <a:rPr lang="it-IT" sz="3600" b="1" i="1" dirty="0"/>
              <a:t>i tempi estremamente lunghi di formazione del suolo, si può ritenere che esso sia una risorsa limitata sostanzialmente non rinnovabile. </a:t>
            </a:r>
            <a:endParaRPr lang="it-IT" sz="3600" b="1" i="1" dirty="0" smtClean="0"/>
          </a:p>
          <a:p>
            <a:r>
              <a:rPr lang="it-IT" sz="3600" b="1" i="1" dirty="0" smtClean="0">
                <a:solidFill>
                  <a:srgbClr val="C00000"/>
                </a:solidFill>
              </a:rPr>
              <a:t>Per </a:t>
            </a:r>
            <a:r>
              <a:rPr lang="it-IT" sz="3600" b="1" i="1" dirty="0">
                <a:solidFill>
                  <a:srgbClr val="C00000"/>
                </a:solidFill>
              </a:rPr>
              <a:t>tali ragioni e per il suo valore intrinseco, il suolo naturale deve essere </a:t>
            </a:r>
            <a:r>
              <a:rPr lang="it-IT" sz="3600" b="1" i="1" dirty="0" smtClean="0">
                <a:solidFill>
                  <a:srgbClr val="C00000"/>
                </a:solidFill>
              </a:rPr>
              <a:t>tutelato </a:t>
            </a:r>
            <a:r>
              <a:rPr lang="it-IT" sz="3600" b="1" i="1" dirty="0">
                <a:solidFill>
                  <a:srgbClr val="C00000"/>
                </a:solidFill>
              </a:rPr>
              <a:t>e preservato per le generazioni </a:t>
            </a:r>
            <a:r>
              <a:rPr lang="it-IT" sz="3600" b="1" i="1" dirty="0" smtClean="0">
                <a:solidFill>
                  <a:srgbClr val="C00000"/>
                </a:solidFill>
              </a:rPr>
              <a:t>future»</a:t>
            </a:r>
          </a:p>
          <a:p>
            <a:r>
              <a:rPr lang="it-IT" sz="3600" dirty="0" smtClean="0"/>
              <a:t> </a:t>
            </a:r>
            <a:r>
              <a:rPr lang="it-IT" sz="3600" b="1" dirty="0">
                <a:solidFill>
                  <a:srgbClr val="0070C0"/>
                </a:solidFill>
              </a:rPr>
              <a:t>(Parlamento europeo e Consiglio, 2013</a:t>
            </a:r>
            <a:r>
              <a:rPr lang="it-IT" sz="3600" b="1" dirty="0" smtClean="0">
                <a:solidFill>
                  <a:srgbClr val="0070C0"/>
                </a:solidFill>
              </a:rPr>
              <a:t>)</a:t>
            </a:r>
            <a:endParaRPr lang="it-IT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0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3397"/>
          </a:xfrm>
        </p:spPr>
        <p:txBody>
          <a:bodyPr/>
          <a:lstStyle/>
          <a:p>
            <a:r>
              <a:rPr lang="it-IT" b="1" dirty="0" smtClean="0">
                <a:solidFill>
                  <a:srgbClr val="00B050"/>
                </a:solidFill>
              </a:rPr>
              <a:t>Funzioni ecologiche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1133" y="1307507"/>
            <a:ext cx="10921525" cy="5550493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0070C0"/>
                </a:solidFill>
              </a:rPr>
              <a:t>Le funzioni ecologiche che un suolo di buona qualità è in grado di assicurare, garantiscono, oltre al loro valore intrinseco, anche un valore economico e sociale </a:t>
            </a:r>
            <a:r>
              <a:rPr lang="it-IT" sz="3200" b="1" dirty="0" smtClean="0">
                <a:solidFill>
                  <a:srgbClr val="0070C0"/>
                </a:solidFill>
              </a:rPr>
              <a:t>attraverso </a:t>
            </a:r>
            <a:r>
              <a:rPr lang="it-IT" sz="3200" b="1" dirty="0">
                <a:solidFill>
                  <a:srgbClr val="0070C0"/>
                </a:solidFill>
              </a:rPr>
              <a:t>la fornitura di diversi servizi </a:t>
            </a:r>
            <a:r>
              <a:rPr lang="it-IT" sz="3200" b="1" dirty="0" err="1" smtClean="0">
                <a:solidFill>
                  <a:srgbClr val="0070C0"/>
                </a:solidFill>
              </a:rPr>
              <a:t>ecosistemici</a:t>
            </a:r>
            <a:r>
              <a:rPr lang="it-IT" sz="32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it-IT" sz="3200" b="1" dirty="0">
                <a:solidFill>
                  <a:schemeClr val="accent6">
                    <a:lumMod val="50000"/>
                  </a:schemeClr>
                </a:solidFill>
              </a:rPr>
              <a:t>I servizi </a:t>
            </a:r>
            <a:r>
              <a:rPr lang="it-IT" sz="3200" b="1" dirty="0" err="1">
                <a:solidFill>
                  <a:schemeClr val="accent6">
                    <a:lumMod val="50000"/>
                  </a:schemeClr>
                </a:solidFill>
              </a:rPr>
              <a:t>ecosistemici</a:t>
            </a: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</a:rPr>
              <a:t> possono essere considerati come un contributo indiretto del “capitale naturale”, ovvero l’insieme delle risorse naturali che forniscono beni e servizi all’umanità </a:t>
            </a:r>
          </a:p>
        </p:txBody>
      </p:sp>
    </p:spTree>
    <p:extLst>
      <p:ext uri="{BB962C8B-B14F-4D97-AF65-F5344CB8AC3E}">
        <p14:creationId xmlns:p14="http://schemas.microsoft.com/office/powerpoint/2010/main" val="157861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7639" y="166910"/>
            <a:ext cx="8911687" cy="657759"/>
          </a:xfrm>
        </p:spPr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I SERVIZI ECOSISTEMICI</a:t>
            </a:r>
            <a:endParaRPr lang="it-IT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81665" y="824669"/>
            <a:ext cx="10339718" cy="5858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servizi </a:t>
            </a: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approvvigionamento </a:t>
            </a:r>
            <a:r>
              <a:rPr lang="it-IT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(prodotti alimentari e biomassa, materie prime, etc.)</a:t>
            </a: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servizi 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regolazione e </a:t>
            </a: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mantenimento (</a:t>
            </a:r>
            <a:r>
              <a:rPr lang="it-IT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regolazione del clima, cattura e stoccaggio del carbonio, </a:t>
            </a:r>
            <a:r>
              <a:rPr lang="it-IT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controllo </a:t>
            </a:r>
            <a:r>
              <a:rPr lang="it-IT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dell’erosione e regolazione degli elementi della fertilità, regolazione della qualità dell’acqua, protezione e mitigazione dei fenomeni idrologici estremi, riserva genetica, conservazione della </a:t>
            </a:r>
            <a:r>
              <a:rPr lang="it-IT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biodiversità</a:t>
            </a:r>
            <a:r>
              <a:rPr lang="it-IT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etc</a:t>
            </a:r>
            <a:r>
              <a:rPr lang="it-IT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servizi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culturali </a:t>
            </a:r>
            <a:r>
              <a:rPr lang="it-IT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(servizi ricreativi e culturali, funzioni etiche e spirituali, paesaggio, patrimonio naturale, etc</a:t>
            </a:r>
            <a:r>
              <a:rPr lang="it-IT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it-IT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213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1173" y="111096"/>
            <a:ext cx="6431434" cy="4785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Servizi generali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42" y="717847"/>
            <a:ext cx="6278296" cy="6007693"/>
          </a:xfrm>
        </p:spPr>
      </p:pic>
    </p:spTree>
    <p:extLst>
      <p:ext uri="{BB962C8B-B14F-4D97-AF65-F5344CB8AC3E}">
        <p14:creationId xmlns:p14="http://schemas.microsoft.com/office/powerpoint/2010/main" val="61078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4378" y="0"/>
            <a:ext cx="8911687" cy="48711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Servizi specifici del suolo</a:t>
            </a:r>
            <a:endParaRPr lang="it-IT" dirty="0"/>
          </a:p>
        </p:txBody>
      </p:sp>
      <p:pic>
        <p:nvPicPr>
          <p:cNvPr id="4" name="Segnaposto contenuto 6" descr="C:\Users\Giuseppe\Desktop\ISPRA\14461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70" t="13420" b="11487"/>
          <a:stretch/>
        </p:blipFill>
        <p:spPr>
          <a:xfrm>
            <a:off x="2854296" y="632389"/>
            <a:ext cx="7024642" cy="6016239"/>
          </a:xfrm>
        </p:spPr>
      </p:pic>
    </p:spTree>
    <p:extLst>
      <p:ext uri="{BB962C8B-B14F-4D97-AF65-F5344CB8AC3E}">
        <p14:creationId xmlns:p14="http://schemas.microsoft.com/office/powerpoint/2010/main" val="107396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04060" y="119909"/>
            <a:ext cx="10442961" cy="828674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/>
              <a:t>Valore economico della perdita di servizi </a:t>
            </a:r>
            <a:r>
              <a:rPr lang="it-IT" sz="2800" b="1" dirty="0" err="1" smtClean="0"/>
              <a:t>ecosistemici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                 periodo 2012-2018            ITALIA</a:t>
            </a:r>
            <a:endParaRPr lang="it-IT" sz="2800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202" y="1204957"/>
            <a:ext cx="11442819" cy="549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86657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3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399</TotalTime>
  <Words>558</Words>
  <Application>Microsoft Office PowerPoint</Application>
  <PresentationFormat>Widescreen</PresentationFormat>
  <Paragraphs>129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Filo</vt:lpstr>
      <vt:lpstr>3_Struttura predefinita</vt:lpstr>
      <vt:lpstr>IL VALORE DEI SERVIZI ECOSISTEMICI DEL SUOLO </vt:lpstr>
      <vt:lpstr>Che cos’è il suolo?</vt:lpstr>
      <vt:lpstr>Flussi di materia fra i comparti terrestri</vt:lpstr>
      <vt:lpstr>Il suolo è la risorsa non rinnovabile per eccellenza</vt:lpstr>
      <vt:lpstr>Funzioni ecologiche</vt:lpstr>
      <vt:lpstr>I SERVIZI ECOSISTEMICI</vt:lpstr>
      <vt:lpstr>Servizi generali</vt:lpstr>
      <vt:lpstr>Servizi specifici del suolo</vt:lpstr>
      <vt:lpstr>Valore economico della perdita di servizi ecosistemici                  periodo 2012-2018            ITALIA</vt:lpstr>
      <vt:lpstr>Valori economici (in Euro) specifici per ettaro l’anno            prima metodica semplificata</vt:lpstr>
      <vt:lpstr>Valori economici (in Euro) specifici per ettaro l’anno  seconda metodica semplificata</vt:lpstr>
      <vt:lpstr>E per la Puglia? (Valori in Euro prima metodica) </vt:lpstr>
      <vt:lpstr>Un caso al contrario: Ortodomingo (valori in Euro per anno)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Valore del suolo e dei servizi ecosistemicvi</dc:title>
  <dc:creator>Massimo</dc:creator>
  <cp:lastModifiedBy>Massimo</cp:lastModifiedBy>
  <cp:revision>49</cp:revision>
  <dcterms:created xsi:type="dcterms:W3CDTF">2020-01-20T10:24:27Z</dcterms:created>
  <dcterms:modified xsi:type="dcterms:W3CDTF">2020-01-23T12:30:12Z</dcterms:modified>
</cp:coreProperties>
</file>